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908" r:id="rId3"/>
    <p:sldId id="802" r:id="rId4"/>
    <p:sldId id="340" r:id="rId5"/>
    <p:sldId id="836" r:id="rId6"/>
    <p:sldId id="843" r:id="rId7"/>
    <p:sldId id="841" r:id="rId8"/>
    <p:sldId id="920" r:id="rId9"/>
    <p:sldId id="919" r:id="rId10"/>
    <p:sldId id="851" r:id="rId11"/>
    <p:sldId id="911" r:id="rId12"/>
    <p:sldId id="918" r:id="rId13"/>
    <p:sldId id="83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692"/>
  </p:normalViewPr>
  <p:slideViewPr>
    <p:cSldViewPr snapToGrid="0" snapToObjects="1" showGuides="1">
      <p:cViewPr varScale="1">
        <p:scale>
          <a:sx n="65" d="100"/>
          <a:sy n="65" d="100"/>
        </p:scale>
        <p:origin x="23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9DA20-BAC3-2848-9A6F-5B05435E9A7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4B778-8DBF-ED49-AAD0-6919F4127D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87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眼です</a:t>
            </a:r>
            <a:r>
              <a:rPr lang="ja-JP" altLang="en-US" sz="10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72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-JP" altLang="en-US" sz="1050" dirty="0">
                <a:latin typeface="+mn-ea"/>
                <a:ea typeface="+mn-ea"/>
              </a:rPr>
              <a:t>対象の内訳を眼数でお示ししています。</a:t>
            </a:r>
            <a:r>
              <a:rPr lang="en-US" altLang="ja-JP" sz="1050" dirty="0">
                <a:latin typeface="+mn-ea"/>
                <a:ea typeface="+mn-ea"/>
              </a:rPr>
              <a:t>POAG</a:t>
            </a:r>
            <a:r>
              <a:rPr lang="ja-JP" altLang="en-US" sz="1050" dirty="0">
                <a:latin typeface="+mn-ea"/>
                <a:ea typeface="+mn-ea"/>
              </a:rPr>
              <a:t>、</a:t>
            </a:r>
            <a:r>
              <a:rPr lang="en-US" altLang="ja-JP" sz="1050" dirty="0">
                <a:latin typeface="+mn-ea"/>
                <a:ea typeface="+mn-ea"/>
              </a:rPr>
              <a:t>NTG</a:t>
            </a:r>
            <a:r>
              <a:rPr lang="ja-JP" altLang="en-US" sz="1050" dirty="0">
                <a:latin typeface="+mn-ea"/>
                <a:ea typeface="+mn-ea"/>
              </a:rPr>
              <a:t>、</a:t>
            </a:r>
            <a:r>
              <a:rPr lang="en-US" altLang="ja-JP" sz="1050" dirty="0">
                <a:latin typeface="+mn-ea"/>
                <a:ea typeface="+mn-ea"/>
              </a:rPr>
              <a:t>PPG</a:t>
            </a:r>
            <a:r>
              <a:rPr lang="ja-JP" altLang="en-US" sz="1050" dirty="0">
                <a:latin typeface="+mn-ea"/>
                <a:ea typeface="+mn-ea"/>
              </a:rPr>
              <a:t>の</a:t>
            </a:r>
            <a:r>
              <a:rPr lang="en-US" altLang="ja-JP" sz="1050" dirty="0">
                <a:latin typeface="+mn-ea"/>
                <a:ea typeface="+mn-ea"/>
              </a:rPr>
              <a:t>3</a:t>
            </a:r>
            <a:r>
              <a:rPr lang="ja-JP" altLang="en-US" sz="1050" dirty="0">
                <a:latin typeface="+mn-ea"/>
                <a:ea typeface="+mn-ea"/>
              </a:rPr>
              <a:t>群を含む対照群です。★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5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11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左視覚</a:t>
            </a:r>
            <a:r>
              <a:rPr lang="en-US" altLang="ja-JP" dirty="0"/>
              <a:t>10°</a:t>
            </a:r>
            <a:r>
              <a:rPr lang="ja-JP" altLang="en-US" dirty="0"/>
              <a:t>以内からの入力神経線維走行の視神経乳頭への対応示します。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左図、</a:t>
            </a:r>
            <a:r>
              <a:rPr lang="en-US" altLang="ja-JP" dirty="0"/>
              <a:t>Hood</a:t>
            </a:r>
            <a:r>
              <a:rPr lang="ja-JP" altLang="en-US" dirty="0"/>
              <a:t>らは中心</a:t>
            </a:r>
            <a:r>
              <a:rPr lang="en-US" altLang="ja-JP" dirty="0"/>
              <a:t>8</a:t>
            </a:r>
            <a:r>
              <a:rPr lang="ja-JP" altLang="en-US" dirty="0"/>
              <a:t>度の黄斑からの神経線維の走行を</a:t>
            </a:r>
            <a:r>
              <a:rPr lang="en-US" altLang="ja-JP" dirty="0"/>
              <a:t>NFLD</a:t>
            </a:r>
            <a:r>
              <a:rPr lang="ja-JP" altLang="en-US" dirty="0"/>
              <a:t>との図の様に示しています。</a:t>
            </a:r>
            <a:r>
              <a:rPr lang="en-US" altLang="ja-JP" dirty="0"/>
              <a:t>Zhang</a:t>
            </a:r>
            <a:r>
              <a:rPr lang="ja-JP" altLang="en-US" dirty="0"/>
              <a:t>らは</a:t>
            </a:r>
            <a:r>
              <a:rPr lang="en-US" altLang="ja-JP" dirty="0"/>
              <a:t>180</a:t>
            </a:r>
            <a:r>
              <a:rPr lang="ja-JP" altLang="en-US" dirty="0"/>
              <a:t>度を採択しています。</a:t>
            </a:r>
            <a:r>
              <a:rPr lang="en-US" altLang="ja-JP" dirty="0"/>
              <a:t>Nakanishi</a:t>
            </a:r>
            <a:r>
              <a:rPr lang="ja-JP" altLang="en-US" dirty="0"/>
              <a:t>らは、</a:t>
            </a:r>
            <a:r>
              <a:rPr lang="en-US" altLang="ja-JP" dirty="0"/>
              <a:t>24-2</a:t>
            </a:r>
            <a:r>
              <a:rPr lang="ja-JP" altLang="en-US" dirty="0"/>
              <a:t>、</a:t>
            </a:r>
            <a:r>
              <a:rPr lang="en-US" altLang="ja-JP" dirty="0"/>
              <a:t>10-2</a:t>
            </a:r>
            <a:r>
              <a:rPr lang="ja-JP" altLang="en-US" dirty="0"/>
              <a:t>の</a:t>
            </a:r>
            <a:r>
              <a:rPr lang="en-US" altLang="ja-JP" dirty="0"/>
              <a:t>TD</a:t>
            </a:r>
            <a:r>
              <a:rPr lang="ja-JP" altLang="en-US" dirty="0"/>
              <a:t>、</a:t>
            </a:r>
            <a:r>
              <a:rPr lang="en-US" altLang="ja-JP" dirty="0"/>
              <a:t>cpRNFLT</a:t>
            </a:r>
            <a:r>
              <a:rPr lang="ja-JP" altLang="en-US" dirty="0"/>
              <a:t>の測定値を因子分析をもちいて、</a:t>
            </a:r>
            <a:r>
              <a:rPr lang="en-US" altLang="ja-JP" dirty="0"/>
              <a:t>HFA10-2</a:t>
            </a:r>
            <a:r>
              <a:rPr lang="ja-JP" altLang="en-US" dirty="0"/>
              <a:t>の測定点に対応する乳頭</a:t>
            </a:r>
            <a:r>
              <a:rPr lang="en-US" altLang="ja-JP" dirty="0" err="1"/>
              <a:t>ClockHour</a:t>
            </a:r>
            <a:r>
              <a:rPr lang="ja-JP" altLang="en-US" dirty="0"/>
              <a:t>を右下図の様に示しています☆</a:t>
            </a:r>
            <a:endParaRPr lang="en-US" altLang="ja-JP" dirty="0"/>
          </a:p>
          <a:p>
            <a:r>
              <a:rPr lang="ja-JP" altLang="en-US" dirty="0"/>
              <a:t>いずれにしても、中心</a:t>
            </a:r>
            <a:r>
              <a:rPr lang="en-US" altLang="ja-JP" dirty="0"/>
              <a:t>10°</a:t>
            </a:r>
            <a:r>
              <a:rPr lang="ja-JP" altLang="en-US" dirty="0"/>
              <a:t>内の神経線維が視神経乳頭全体の神経線維をカバーするというのは解剖学的にも誤りといえます★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A02A18-6A28-6945-B61C-AA42E7C82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DB4C92-F716-2D49-9CBE-BDF9406E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AD1C94-93CC-4D4C-943A-500DCD6B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34246E-093C-0443-8D8C-099371DF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FAAD85-40AD-4249-909F-E9C77E60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697E51-AC58-F942-B720-DA860694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5BF275-2D7F-264B-89FA-EC7760AD8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50DD6C-0BDD-B046-8A9A-44425E02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AFD208-67E1-F243-863B-685563B7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0EFE1A-ED66-2842-A18B-218BF5FB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0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987660-ADF7-1E49-9BF8-2BDAFD5CA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B2BF6C-90D8-5945-BD59-6B85201B7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1834B0-CFC1-B643-9D12-7565D40A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82FAA5-51BA-564D-BEE4-8EB6DC78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2719E-8939-894F-A960-1CAD470D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854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96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CDB86-3974-7E45-B673-DC837404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D3A592-9924-5D47-83D7-E0D81D8B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AA6827-5C17-E74E-AF5F-C30FB7D6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F1A442-B4F4-6A47-A7EF-492EECA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230293-1A77-ED43-A372-E066F2C7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2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7CB6B2-1023-5F49-B281-57521468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8A9375-4ABC-B34A-89D7-12DB3F49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D5B6C5-DE5D-934A-8035-5C11F701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553773-F235-8C49-A61D-4B779838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52E137-D5FB-2D45-93FA-83ECEDE5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51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638B1-93D9-0A4A-9ED1-2FCCF83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AED1E6-B085-A342-A8AB-C28508BA0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8B6624-0276-724F-9D1F-FBD951543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501A01-B1C0-864E-9A1E-07296FB0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3C2060-2A73-B840-A521-7935941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524462-9FAA-CE4B-AF74-F771948E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02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ED263-F031-7D4E-B1E3-C68A1EBF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DB487D-A0EC-2E4B-A323-9E30F65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7EF270-B029-904D-BCA4-A6FFE17C8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98EC2DA-D9AF-D644-83AC-D952D9FC0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910E084-EE02-F149-855E-49407C504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2F99E7-65E0-2743-AF03-E955FC92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0100C0-A243-1A4E-A288-11828DC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0EB2172-8DBF-7F47-8709-78242D7C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78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E8B4C-9F5E-EA41-AEA7-24889BBB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93F2E-3D6C-C54B-BF4E-DA990727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F87EFF-CDC2-FB48-AD83-92B805CB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0DD5519-91F4-B641-87E8-DFDC13A9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86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77F72A-B7A7-904D-BA4B-604DC8C4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FAC825-57B8-1642-B4CD-DA43C08E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3120C0-3041-0B4C-9E39-6D1AE570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62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3EA0C5-E2A3-744B-BA77-0D0B72F1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F9B242-81D1-4945-BB6D-3BE81DE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48ADD5-9F5B-B142-BC1C-4FBC736A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C77E5A-7765-CD4B-B21B-DFBC0959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1003F9-CCF2-FE4D-8C15-FE5CC039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7D5E0F-19C0-2E4C-A571-5C0917A4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4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B593B6-7BEF-2449-9B6A-A8451EE9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B37B2BC-D4D5-044B-BA56-FC37317B1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232D828-C396-7541-9E04-9A2FAABED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BC7D40-3024-0C4A-AC1D-66FA4BA5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4AF2B5-ECC2-1A4A-A05C-508D1E7C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DC3FF6-25D8-544C-9429-A82B8386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D8B44A6-0523-5D44-8C2B-BF382D5E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2D35BA-8AF4-C84E-A65F-5E2F5BEEF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9CB6A5-20AC-7F4A-8E36-084710E33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56FF6-F2C6-6E42-A754-D2A6490E24BD}" type="datetimeFigureOut">
              <a:rPr kumimoji="1" lang="ja-JP" altLang="en-US" smtClean="0"/>
              <a:t>2018/9/17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6C7ACB-0255-1644-B1C5-7521AEF9F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E3226E-9A87-974D-B72B-0F0C5EB3C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D0CD-C290-9040-8F14-1190E9388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777326-009B-924C-A928-841A042D3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FC5F409-1D9A-7545-BA2B-7F3ADA1DE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31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CE7FC-9AEF-8044-B6DB-2DFFA92C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meanTD</a:t>
            </a:r>
            <a:r>
              <a:rPr kumimoji="1" lang="ja-JP" altLang="en-US"/>
              <a:t>と</a:t>
            </a:r>
            <a:r>
              <a:rPr kumimoji="1" lang="en-US" altLang="ja-JP" dirty="0"/>
              <a:t>MD10−2</a:t>
            </a:r>
            <a:r>
              <a:rPr kumimoji="1" lang="ja-JP" altLang="en-US"/>
              <a:t>の相関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F0ACE8-0278-D541-A83F-6B00AA26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77" y="1690827"/>
            <a:ext cx="6220047" cy="466503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F57216-DB1A-5B4C-A0F8-EEE1523FE9D1}"/>
              </a:ext>
            </a:extLst>
          </p:cNvPr>
          <p:cNvSpPr txBox="1"/>
          <p:nvPr/>
        </p:nvSpPr>
        <p:spPr>
          <a:xfrm>
            <a:off x="4691270" y="2292627"/>
            <a:ext cx="153725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R2</a:t>
            </a:r>
            <a:r>
              <a:rPr lang="ja-JP" altLang="en-US" sz="2800"/>
              <a:t>　＝　</a:t>
            </a:r>
            <a:r>
              <a:rPr lang="en-US" altLang="ja-JP" sz="2800" dirty="0"/>
              <a:t>0.912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1784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10-2 test point using factor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1884" y="5349591"/>
            <a:ext cx="960790" cy="1413571"/>
          </a:xfrm>
          <a:prstGeom prst="rect">
            <a:avLst/>
          </a:prstGeom>
          <a:scene3d>
            <a:camera prst="orthographicFront">
              <a:rot lat="20999973" lon="10799999" rev="10799999"/>
            </a:camera>
            <a:lightRig rig="threePt" dir="t"/>
          </a:scene3d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28B5454-7B90-214F-BB0C-E4138BE3556A}"/>
              </a:ext>
            </a:extLst>
          </p:cNvPr>
          <p:cNvGrpSpPr/>
          <p:nvPr/>
        </p:nvGrpSpPr>
        <p:grpSpPr>
          <a:xfrm>
            <a:off x="2659739" y="2176473"/>
            <a:ext cx="2516597" cy="3009933"/>
            <a:chOff x="1148990" y="2593573"/>
            <a:chExt cx="2516597" cy="3009933"/>
          </a:xfrm>
          <a:scene3d>
            <a:camera prst="orthographicFront">
              <a:rot lat="0" lon="10799999" rev="10799999"/>
            </a:camera>
            <a:lightRig rig="threePt" dir="t"/>
          </a:scene3d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990" y="2593573"/>
              <a:ext cx="2516597" cy="251659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498193" y="5349590"/>
              <a:ext cx="170431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050" dirty="0"/>
                <a:t>Nakanishi H</a:t>
              </a:r>
              <a:r>
                <a:rPr lang="en-US" sz="1050" dirty="0"/>
                <a:t>. </a:t>
              </a:r>
              <a:r>
                <a:rPr lang="en-US" altLang="ja-JP" sz="1050" dirty="0"/>
                <a:t>IOVS</a:t>
              </a:r>
              <a:r>
                <a:rPr lang="en-US" sz="1050" dirty="0"/>
                <a:t>. 201</a:t>
              </a:r>
              <a:r>
                <a:rPr lang="en-US" altLang="ja-JP" sz="1050" dirty="0"/>
                <a:t>6</a:t>
              </a:r>
              <a:endParaRPr lang="en-US" sz="1050" dirty="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6EB4B0-D522-624D-8CCA-B1B94CA4D70E}"/>
              </a:ext>
            </a:extLst>
          </p:cNvPr>
          <p:cNvSpPr txBox="1"/>
          <p:nvPr/>
        </p:nvSpPr>
        <p:spPr>
          <a:xfrm>
            <a:off x="7713959" y="544961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Ours</a:t>
            </a:r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C322CD2-FE78-954F-AFD0-8AC54F92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654" y="2176472"/>
            <a:ext cx="2997200" cy="293370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462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C7A8B2-E17B-7141-BE36-64080117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05DE0A-18B5-9B4B-A50A-CB48A240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1" t="64706" r="24057"/>
          <a:stretch/>
        </p:blipFill>
        <p:spPr>
          <a:xfrm>
            <a:off x="4386244" y="2726752"/>
            <a:ext cx="3419062" cy="24204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DFC940-DDBA-2E4F-8E50-1BBEA406A541}"/>
              </a:ext>
            </a:extLst>
          </p:cNvPr>
          <p:cNvSpPr/>
          <p:nvPr/>
        </p:nvSpPr>
        <p:spPr>
          <a:xfrm>
            <a:off x="5466990" y="61837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/>
              <a:t>Hood DC. Prog Retin Eye Res 2017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464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600" y="365127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視覚</a:t>
            </a:r>
            <a:r>
              <a:rPr lang="en-US" altLang="ja-JP" sz="2800" dirty="0"/>
              <a:t>10</a:t>
            </a:r>
            <a:r>
              <a:rPr lang="ja-JP" altLang="en-US" sz="2800" dirty="0"/>
              <a:t>度の神経線維走行と視神経乳頭の対応</a:t>
            </a:r>
            <a:r>
              <a:rPr lang="en-US" altLang="ja-JP" sz="2800" dirty="0"/>
              <a:t>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350053" y="6422408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Nakanishi H</a:t>
            </a:r>
            <a:r>
              <a:rPr lang="en-US" dirty="0"/>
              <a:t>. </a:t>
            </a:r>
            <a:r>
              <a:rPr lang="en-US" altLang="ja-JP" dirty="0"/>
              <a:t>IOVS</a:t>
            </a:r>
            <a:r>
              <a:rPr lang="en-US" dirty="0"/>
              <a:t>. 201</a:t>
            </a:r>
            <a:r>
              <a:rPr lang="en-US" altLang="ja-JP" dirty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88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671602" y="6421330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Hood DC. </a:t>
            </a:r>
            <a:r>
              <a:rPr lang="en-US" dirty="0" err="1"/>
              <a:t>Prog</a:t>
            </a:r>
            <a:r>
              <a:rPr lang="en-US" dirty="0"/>
              <a:t> </a:t>
            </a:r>
            <a:r>
              <a:rPr lang="en-US" dirty="0" err="1"/>
              <a:t>Retin</a:t>
            </a:r>
            <a:r>
              <a:rPr lang="en-US" dirty="0"/>
              <a:t> Eye Res. 2013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535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135 </a:t>
              </a:r>
              <a:r>
                <a:rPr lang="en-US" dirty="0"/>
                <a:t>degree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966" y="1643356"/>
            <a:ext cx="3905823" cy="2702661"/>
            <a:chOff x="4961965" y="1643355"/>
            <a:chExt cx="3905823" cy="27026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16" name="Shape 210"/>
            <p:cNvSpPr/>
            <p:nvPr/>
          </p:nvSpPr>
          <p:spPr>
            <a:xfrm>
              <a:off x="5155561" y="3646220"/>
              <a:ext cx="3712227" cy="699796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r">
                <a:buSzPct val="25000"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Zhang C. Ophthalmology 2014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70385" y="164335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/>
                <a:t>180</a:t>
              </a:r>
              <a:r>
                <a:rPr lang="en-US" dirty="0"/>
                <a:t>degree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4124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2772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24-2 </a:t>
            </a:r>
          </a:p>
        </p:txBody>
      </p:sp>
    </p:spTree>
    <p:extLst>
      <p:ext uri="{BB962C8B-B14F-4D97-AF65-F5344CB8AC3E}">
        <p14:creationId xmlns:p14="http://schemas.microsoft.com/office/powerpoint/2010/main" val="21259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35305-4364-3A49-B9CE-913DA3FD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174738"/>
            <a:ext cx="7886700" cy="1325700"/>
          </a:xfrm>
        </p:spPr>
        <p:txBody>
          <a:bodyPr/>
          <a:lstStyle/>
          <a:p>
            <a:r>
              <a:rPr kumimoji="1" lang="en-US" altLang="ja-JP" dirty="0"/>
              <a:t>24−2c </a:t>
            </a:r>
            <a:r>
              <a:rPr kumimoji="1" lang="ja-JP" altLang="en-US"/>
              <a:t>測定点</a:t>
            </a:r>
          </a:p>
        </p:txBody>
      </p:sp>
    </p:spTree>
    <p:extLst>
      <p:ext uri="{BB962C8B-B14F-4D97-AF65-F5344CB8AC3E}">
        <p14:creationId xmlns:p14="http://schemas.microsoft.com/office/powerpoint/2010/main" val="116977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2850" y="333375"/>
            <a:ext cx="7429500" cy="730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ja-JP" altLang="en-US" sz="4000" dirty="0">
                <a:latin typeface="+mn-ea"/>
                <a:ea typeface="+mn-ea"/>
              </a:rPr>
              <a:t>黄斑部と視野障害との関係</a:t>
            </a:r>
            <a:br>
              <a:rPr lang="en-US" altLang="ja-JP" sz="4000" dirty="0">
                <a:latin typeface="+mn-ea"/>
                <a:ea typeface="+mn-ea"/>
              </a:rPr>
            </a:br>
            <a:r>
              <a:rPr lang="en-US" altLang="ja-JP" sz="4000" dirty="0">
                <a:latin typeface="+mn-ea"/>
                <a:ea typeface="+mn-ea"/>
              </a:rPr>
              <a:t>GCC-HFA10-2</a:t>
            </a:r>
          </a:p>
        </p:txBody>
      </p:sp>
      <p:pic>
        <p:nvPicPr>
          <p:cNvPr id="1280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3122" r="3990" b="3220"/>
          <a:stretch>
            <a:fillRect/>
          </a:stretch>
        </p:blipFill>
        <p:spPr bwMode="auto">
          <a:xfrm>
            <a:off x="2878138" y="1403350"/>
            <a:ext cx="6172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04" name="Line 6"/>
          <p:cNvSpPr>
            <a:spLocks noChangeShapeType="1"/>
          </p:cNvSpPr>
          <p:nvPr/>
        </p:nvSpPr>
        <p:spPr bwMode="auto">
          <a:xfrm flipV="1">
            <a:off x="3182938" y="3095625"/>
            <a:ext cx="4699000" cy="88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05" name="Line 7"/>
          <p:cNvSpPr>
            <a:spLocks noChangeShapeType="1"/>
          </p:cNvSpPr>
          <p:nvPr/>
        </p:nvSpPr>
        <p:spPr bwMode="auto">
          <a:xfrm flipV="1">
            <a:off x="7373938" y="2092325"/>
            <a:ext cx="6096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06" name="AutoShape 8"/>
          <p:cNvSpPr>
            <a:spLocks/>
          </p:cNvSpPr>
          <p:nvPr/>
        </p:nvSpPr>
        <p:spPr bwMode="auto">
          <a:xfrm>
            <a:off x="8897938" y="2521228"/>
            <a:ext cx="228600" cy="412194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28007" name="Line 9"/>
          <p:cNvSpPr>
            <a:spLocks noChangeShapeType="1"/>
          </p:cNvSpPr>
          <p:nvPr/>
        </p:nvSpPr>
        <p:spPr bwMode="auto">
          <a:xfrm>
            <a:off x="8008938" y="2270125"/>
            <a:ext cx="1143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08" name="Line 10"/>
          <p:cNvSpPr>
            <a:spLocks noChangeShapeType="1"/>
          </p:cNvSpPr>
          <p:nvPr/>
        </p:nvSpPr>
        <p:spPr bwMode="auto">
          <a:xfrm>
            <a:off x="7754938" y="3184525"/>
            <a:ext cx="14478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/>
          </a:p>
        </p:txBody>
      </p:sp>
      <p:sp>
        <p:nvSpPr>
          <p:cNvPr id="128009" name="Text Box 11"/>
          <p:cNvSpPr txBox="1">
            <a:spLocks noChangeArrowheads="1"/>
          </p:cNvSpPr>
          <p:nvPr/>
        </p:nvSpPr>
        <p:spPr bwMode="auto">
          <a:xfrm>
            <a:off x="9236076" y="2397125"/>
            <a:ext cx="1108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b="1">
                <a:solidFill>
                  <a:srgbClr val="333399"/>
                </a:solidFill>
              </a:rPr>
              <a:t>構造変化</a:t>
            </a:r>
            <a:endParaRPr lang="en-US" altLang="ja-JP" b="1">
              <a:solidFill>
                <a:srgbClr val="333399"/>
              </a:solidFill>
            </a:endParaRPr>
          </a:p>
        </p:txBody>
      </p:sp>
      <p:sp>
        <p:nvSpPr>
          <p:cNvPr id="128010" name="Line 13"/>
          <p:cNvSpPr>
            <a:spLocks noChangeShapeType="1"/>
          </p:cNvSpPr>
          <p:nvPr/>
        </p:nvSpPr>
        <p:spPr bwMode="auto">
          <a:xfrm>
            <a:off x="7907338" y="2066925"/>
            <a:ext cx="0" cy="3200400"/>
          </a:xfrm>
          <a:prstGeom prst="line">
            <a:avLst/>
          </a:prstGeom>
          <a:noFill/>
          <a:ln w="952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11" name="Text Box 15"/>
          <p:cNvSpPr txBox="1">
            <a:spLocks noChangeArrowheads="1"/>
          </p:cNvSpPr>
          <p:nvPr/>
        </p:nvSpPr>
        <p:spPr bwMode="auto">
          <a:xfrm>
            <a:off x="4987926" y="5432425"/>
            <a:ext cx="1108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b="1">
                <a:solidFill>
                  <a:srgbClr val="008000"/>
                </a:solidFill>
              </a:rPr>
              <a:t>機能変化</a:t>
            </a:r>
            <a:endParaRPr lang="en-US" altLang="ja-JP" b="1">
              <a:solidFill>
                <a:srgbClr val="008000"/>
              </a:solidFill>
            </a:endParaRPr>
          </a:p>
        </p:txBody>
      </p:sp>
      <p:sp>
        <p:nvSpPr>
          <p:cNvPr id="128012" name="Line 16"/>
          <p:cNvSpPr>
            <a:spLocks noChangeShapeType="1"/>
          </p:cNvSpPr>
          <p:nvPr/>
        </p:nvSpPr>
        <p:spPr bwMode="auto">
          <a:xfrm>
            <a:off x="3259138" y="2625725"/>
            <a:ext cx="0" cy="2590800"/>
          </a:xfrm>
          <a:prstGeom prst="line">
            <a:avLst/>
          </a:prstGeom>
          <a:noFill/>
          <a:ln w="952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13" name="Oval 17"/>
          <p:cNvSpPr>
            <a:spLocks noChangeArrowheads="1"/>
          </p:cNvSpPr>
          <p:nvPr/>
        </p:nvSpPr>
        <p:spPr bwMode="auto">
          <a:xfrm rot="1314825">
            <a:off x="7348538" y="2424788"/>
            <a:ext cx="635000" cy="519351"/>
          </a:xfrm>
          <a:prstGeom prst="ellipse">
            <a:avLst/>
          </a:prstGeom>
          <a:noFill/>
          <a:ln w="1905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28014" name="Text Box 19"/>
          <p:cNvSpPr txBox="1">
            <a:spLocks noChangeArrowheads="1"/>
          </p:cNvSpPr>
          <p:nvPr/>
        </p:nvSpPr>
        <p:spPr bwMode="auto">
          <a:xfrm rot="-5400000">
            <a:off x="1716883" y="3163095"/>
            <a:ext cx="183673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400">
                <a:solidFill>
                  <a:srgbClr val="000000"/>
                </a:solidFill>
              </a:rPr>
              <a:t>GCA-Thickness [um]</a:t>
            </a:r>
          </a:p>
        </p:txBody>
      </p:sp>
      <p:sp>
        <p:nvSpPr>
          <p:cNvPr id="128015" name="Text Box 20"/>
          <p:cNvSpPr txBox="1">
            <a:spLocks noChangeArrowheads="1"/>
          </p:cNvSpPr>
          <p:nvPr/>
        </p:nvSpPr>
        <p:spPr bwMode="auto">
          <a:xfrm>
            <a:off x="7108826" y="5219700"/>
            <a:ext cx="20558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>
                <a:solidFill>
                  <a:srgbClr val="000000"/>
                </a:solidFill>
                <a:latin typeface="ＭＳ Ｐゴシック" pitchFamily="50" charset="-128"/>
              </a:rPr>
              <a:t>中心部視野感度</a:t>
            </a:r>
            <a:r>
              <a:rPr lang="en-US" altLang="ja-JP" sz="1600">
                <a:solidFill>
                  <a:srgbClr val="000000"/>
                </a:solidFill>
                <a:latin typeface="ＭＳ Ｐゴシック" pitchFamily="50" charset="-128"/>
              </a:rPr>
              <a:t> [dB]</a:t>
            </a:r>
          </a:p>
        </p:txBody>
      </p:sp>
      <p:sp>
        <p:nvSpPr>
          <p:cNvPr id="128016" name="AutoShape 12"/>
          <p:cNvSpPr>
            <a:spLocks/>
          </p:cNvSpPr>
          <p:nvPr/>
        </p:nvSpPr>
        <p:spPr bwMode="auto">
          <a:xfrm rot="5400000">
            <a:off x="5399088" y="4988798"/>
            <a:ext cx="381000" cy="430054"/>
          </a:xfrm>
          <a:prstGeom prst="rightBrace">
            <a:avLst>
              <a:gd name="adj1" fmla="val 101389"/>
              <a:gd name="adj2" fmla="val 50000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28017" name="Line 21"/>
          <p:cNvSpPr>
            <a:spLocks noChangeShapeType="1"/>
          </p:cNvSpPr>
          <p:nvPr/>
        </p:nvSpPr>
        <p:spPr bwMode="auto">
          <a:xfrm>
            <a:off x="7373938" y="3360738"/>
            <a:ext cx="0" cy="685800"/>
          </a:xfrm>
          <a:prstGeom prst="line">
            <a:avLst/>
          </a:prstGeom>
          <a:noFill/>
          <a:ln w="9525">
            <a:solidFill>
              <a:srgbClr val="D600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128018" name="Text Box 22"/>
          <p:cNvSpPr txBox="1">
            <a:spLocks noChangeArrowheads="1"/>
          </p:cNvSpPr>
          <p:nvPr/>
        </p:nvSpPr>
        <p:spPr bwMode="auto">
          <a:xfrm>
            <a:off x="7332663" y="3752851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>
                <a:solidFill>
                  <a:srgbClr val="D60093"/>
                </a:solidFill>
              </a:rPr>
              <a:t>3dB</a:t>
            </a:r>
          </a:p>
        </p:txBody>
      </p:sp>
      <p:sp>
        <p:nvSpPr>
          <p:cNvPr id="128019" name="Text Box 23"/>
          <p:cNvSpPr txBox="1">
            <a:spLocks noChangeArrowheads="1"/>
          </p:cNvSpPr>
          <p:nvPr/>
        </p:nvSpPr>
        <p:spPr bwMode="auto">
          <a:xfrm>
            <a:off x="7983538" y="25511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>
                <a:solidFill>
                  <a:srgbClr val="D60093"/>
                </a:solidFill>
              </a:rPr>
              <a:t>30 </a:t>
            </a:r>
            <a:r>
              <a:rPr lang="el-GR" altLang="ja-JP">
                <a:solidFill>
                  <a:srgbClr val="D60093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μ</a:t>
            </a:r>
            <a:r>
              <a:rPr lang="en-US" altLang="ja-JP">
                <a:solidFill>
                  <a:srgbClr val="D60093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m</a:t>
            </a:r>
            <a:endParaRPr lang="el-GR" altLang="ja-JP">
              <a:solidFill>
                <a:srgbClr val="D60093"/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128020" name="Line 24"/>
          <p:cNvSpPr>
            <a:spLocks noChangeShapeType="1"/>
          </p:cNvSpPr>
          <p:nvPr/>
        </p:nvSpPr>
        <p:spPr bwMode="auto">
          <a:xfrm>
            <a:off x="7907338" y="3398838"/>
            <a:ext cx="0" cy="685800"/>
          </a:xfrm>
          <a:prstGeom prst="line">
            <a:avLst/>
          </a:prstGeom>
          <a:noFill/>
          <a:ln w="9525">
            <a:solidFill>
              <a:srgbClr val="D6009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  <p:sp>
        <p:nvSpPr>
          <p:cNvPr id="70677" name="テキスト ボックス 1"/>
          <p:cNvSpPr txBox="1">
            <a:spLocks noChangeArrowheads="1"/>
          </p:cNvSpPr>
          <p:nvPr/>
        </p:nvSpPr>
        <p:spPr bwMode="auto">
          <a:xfrm>
            <a:off x="1992314" y="6084889"/>
            <a:ext cx="8581195" cy="584775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3200">
                <a:solidFill>
                  <a:srgbClr val="FFFF00"/>
                </a:solidFill>
              </a:rPr>
              <a:t>より中心部の視野障害を</a:t>
            </a:r>
            <a:r>
              <a:rPr lang="en-US" altLang="ja-JP" sz="3200" dirty="0">
                <a:solidFill>
                  <a:srgbClr val="FFFF00"/>
                </a:solidFill>
              </a:rPr>
              <a:t>GGIPL</a:t>
            </a:r>
            <a:r>
              <a:rPr lang="ja-JP" altLang="en-US" sz="3200">
                <a:solidFill>
                  <a:srgbClr val="FFFF00"/>
                </a:solidFill>
              </a:rPr>
              <a:t>は鋭敏に検出？</a:t>
            </a:r>
          </a:p>
        </p:txBody>
      </p:sp>
      <p:sp>
        <p:nvSpPr>
          <p:cNvPr id="128022" name="テキスト ボックス 1"/>
          <p:cNvSpPr txBox="1">
            <a:spLocks noChangeArrowheads="1"/>
          </p:cNvSpPr>
          <p:nvPr/>
        </p:nvSpPr>
        <p:spPr bwMode="auto">
          <a:xfrm>
            <a:off x="8231188" y="5580064"/>
            <a:ext cx="1681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000000"/>
                </a:solidFill>
              </a:rPr>
              <a:t>（</a:t>
            </a:r>
            <a:r>
              <a:rPr lang="en-US" altLang="ja-JP" dirty="0">
                <a:solidFill>
                  <a:srgbClr val="000000"/>
                </a:solidFill>
              </a:rPr>
              <a:t>JIKEI</a:t>
            </a:r>
            <a:r>
              <a:rPr lang="ja-JP" altLang="en-US" dirty="0">
                <a:solidFill>
                  <a:srgbClr val="000000"/>
                </a:solidFill>
              </a:rPr>
              <a:t>　</a:t>
            </a:r>
            <a:r>
              <a:rPr lang="en-US" altLang="ja-JP" dirty="0">
                <a:solidFill>
                  <a:srgbClr val="000000"/>
                </a:solidFill>
              </a:rPr>
              <a:t>DETA)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1975327" y="1836730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ja-JP" altLang="en-US" sz="2400">
                <a:latin typeface="+mn-ea"/>
                <a:cs typeface="Calibri" panose="020F0502020204030204" pitchFamily="34" charset="0"/>
                <a:sym typeface="Arial"/>
              </a:rPr>
              <a:t>広義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POAG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　</a:t>
            </a:r>
            <a:r>
              <a:rPr lang="en-US" altLang="ja-JP" sz="2400" dirty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>
                <a:latin typeface="+mn-ea"/>
                <a:cs typeface="Calibri" panose="020F0502020204030204" pitchFamily="34" charset="0"/>
                <a:sym typeface="Arial"/>
              </a:rPr>
              <a:t>症例、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131</a:t>
            </a:r>
            <a:r>
              <a:rPr lang="ja-JP" altLang="en-US" sz="2400">
                <a:latin typeface="+mn-ea"/>
                <a:cs typeface="Calibri" panose="020F0502020204030204" pitchFamily="34" charset="0"/>
                <a:sym typeface="Arial"/>
              </a:rPr>
              <a:t>眼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200000"/>
              </a:lnSpc>
              <a:buSzPct val="25000"/>
            </a:pPr>
            <a:r>
              <a:rPr lang="en-US" sz="2000" dirty="0">
                <a:latin typeface="+mn-ea"/>
                <a:cs typeface="Calibri" panose="020F0502020204030204" pitchFamily="34" charset="0"/>
                <a:sym typeface="Arial"/>
              </a:rPr>
              <a:t>2009年9月から2017年6月</a:t>
            </a:r>
            <a:r>
              <a:rPr lang="ja-JP" altLang="en-US" sz="2000" dirty="0">
                <a:latin typeface="+mn-ea"/>
                <a:cs typeface="Calibri" panose="020F0502020204030204" pitchFamily="34" charset="0"/>
                <a:sym typeface="Arial"/>
              </a:rPr>
              <a:t>　東京慈恵会医科大学緑内障外来</a:t>
            </a:r>
            <a:endParaRPr lang="en-US" altLang="ja-JP" sz="20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  <a:sym typeface="Arial"/>
              </a:rPr>
              <a:t>を同日に測定</a:t>
            </a:r>
            <a:endParaRPr lang="en-US" altLang="ja-JP" sz="20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000" dirty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信頼性指標と</a:t>
            </a:r>
            <a:r>
              <a:rPr lang="en-US" altLang="ja-JP" sz="2000" dirty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基準を満たす*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37605" y="5394155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*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152650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対象</a:t>
            </a:r>
          </a:p>
        </p:txBody>
      </p:sp>
    </p:spTree>
    <p:extLst>
      <p:ext uri="{BB962C8B-B14F-4D97-AF65-F5344CB8AC3E}">
        <p14:creationId xmlns:p14="http://schemas.microsoft.com/office/powerpoint/2010/main" val="216363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/>
          </p:nvPr>
        </p:nvGraphicFramePr>
        <p:xfrm>
          <a:off x="3327031" y="1500207"/>
          <a:ext cx="5300373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61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68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172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58.4±10.2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56.7±9.7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50.2±15.6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44:17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44:24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7748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対象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977217" y="3244334"/>
            <a:ext cx="250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0382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41B411-5380-5143-94EA-6A73ECE1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/>
              <a:t>MD10-2</a:t>
            </a:r>
            <a:r>
              <a:rPr lang="ja-JP" altLang="en-US" sz="4000"/>
              <a:t>（右）</a:t>
            </a:r>
            <a:r>
              <a:rPr lang="en-US" altLang="ja-JP" sz="4000" dirty="0"/>
              <a:t> </a:t>
            </a:r>
            <a:r>
              <a:rPr lang="ja-JP" altLang="en-US" sz="4000"/>
              <a:t>と各測定点の相関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CD9F8F-9F5F-1140-93F2-76BA4DDC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1802296"/>
            <a:ext cx="6740939" cy="50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4F46A8-80B9-8D42-B4B0-C631D084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24−2c</a:t>
            </a:r>
            <a:r>
              <a:rPr kumimoji="1" lang="ja-JP" altLang="en-US"/>
              <a:t>配列（右）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52FAB1-2F94-0D45-A044-3B5934B6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10" y="1800070"/>
            <a:ext cx="6743906" cy="50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4F46A8-80B9-8D42-B4B0-C631D084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24−2c</a:t>
            </a:r>
            <a:r>
              <a:rPr kumimoji="1" lang="ja-JP" altLang="en-US"/>
              <a:t>配列（右）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52FAB1-2F94-0D45-A044-3B5934B6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10" y="1800070"/>
            <a:ext cx="6743906" cy="50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4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CC56555-DA7A-5743-A0A4-8651B878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10" y="1800070"/>
            <a:ext cx="6743906" cy="50579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1C7A8B2-E17B-7141-BE36-64080117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05DE0A-18B5-9B4B-A50A-CB48A240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</a:blip>
          <a:srcRect l="6941" t="64706" r="24057"/>
          <a:stretch/>
        </p:blipFill>
        <p:spPr>
          <a:xfrm>
            <a:off x="3902472" y="2433755"/>
            <a:ext cx="5613314" cy="3973857"/>
          </a:xfrm>
          <a:prstGeom prst="rect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DFC940-DDBA-2E4F-8E50-1BBEA406A541}"/>
              </a:ext>
            </a:extLst>
          </p:cNvPr>
          <p:cNvSpPr/>
          <p:nvPr/>
        </p:nvSpPr>
        <p:spPr>
          <a:xfrm>
            <a:off x="5466990" y="61837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/>
              <a:t>Hood DC. Prog Retin Eye Res 2017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980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Macintosh PowerPoint</Application>
  <PresentationFormat>ワイド画面</PresentationFormat>
  <Paragraphs>72</Paragraphs>
  <Slides>13</Slides>
  <Notes>3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Arial Unicode MS</vt:lpstr>
      <vt:lpstr>ＭＳ Ｐゴシック</vt:lpstr>
      <vt:lpstr>ＭＳ ゴシック</vt:lpstr>
      <vt:lpstr>游ゴシック</vt:lpstr>
      <vt:lpstr>游ゴシック Light</vt:lpstr>
      <vt:lpstr>Arial</vt:lpstr>
      <vt:lpstr>Calibri</vt:lpstr>
      <vt:lpstr>Mangal</vt:lpstr>
      <vt:lpstr>Office テーマ</vt:lpstr>
      <vt:lpstr>PowerPoint プレゼンテーション</vt:lpstr>
      <vt:lpstr>24−2c 測定点</vt:lpstr>
      <vt:lpstr>黄斑部と視野障害との関係 GCC-HFA10-2</vt:lpstr>
      <vt:lpstr>対象</vt:lpstr>
      <vt:lpstr>対象</vt:lpstr>
      <vt:lpstr>MD10-2（右） と各測定点の相関</vt:lpstr>
      <vt:lpstr>24−2c配列（右）</vt:lpstr>
      <vt:lpstr>24−2c配列（右）</vt:lpstr>
      <vt:lpstr>PowerPoint プレゼンテーション</vt:lpstr>
      <vt:lpstr>meanTDとMD10−2の相関 </vt:lpstr>
      <vt:lpstr>Clustering 10-2 test point using factor analysis</vt:lpstr>
      <vt:lpstr>PowerPoint プレゼンテーション</vt:lpstr>
      <vt:lpstr>視覚10度の神経線維走行と視神経乳頭の対応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俊平 小川</dc:creator>
  <cp:lastModifiedBy>俊平 小川</cp:lastModifiedBy>
  <cp:revision>1</cp:revision>
  <dcterms:created xsi:type="dcterms:W3CDTF">2018-09-16T23:25:32Z</dcterms:created>
  <dcterms:modified xsi:type="dcterms:W3CDTF">2018-09-16T23:25:56Z</dcterms:modified>
</cp:coreProperties>
</file>